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59" r:id="rId5"/>
    <p:sldId id="270" r:id="rId6"/>
    <p:sldId id="260" r:id="rId7"/>
    <p:sldId id="264" r:id="rId8"/>
    <p:sldId id="266" r:id="rId9"/>
    <p:sldId id="268" r:id="rId10"/>
    <p:sldId id="271" r:id="rId11"/>
    <p:sldId id="261" r:id="rId12"/>
    <p:sldId id="265" r:id="rId13"/>
    <p:sldId id="263" r:id="rId14"/>
    <p:sldId id="267" r:id="rId15"/>
    <p:sldId id="25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53"/>
    <p:restoredTop sz="90032"/>
  </p:normalViewPr>
  <p:slideViewPr>
    <p:cSldViewPr snapToGrid="0" snapToObjects="1">
      <p:cViewPr varScale="1">
        <p:scale>
          <a:sx n="204" d="100"/>
          <a:sy n="204" d="100"/>
        </p:scale>
        <p:origin x="2032" y="192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C79A5-FBD0-1443-BF03-1079B5D0EE1E}" type="datetimeFigureOut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35038-5FE4-AF4E-AF96-6AB6B50F5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851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Dear All, good morning, My name is Hao-Xin. Thanks for listening my talk about our recent study of the 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superconductivity of Hubbard model with electron-phonon </a:t>
            </a:r>
            <a:r>
              <a:rPr lang="en-US" altLang="zh-CN" sz="1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interaction.This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 is collaborated with Professor </a:t>
            </a:r>
            <a:r>
              <a:rPr lang="en-US" altLang="zh-CN" sz="1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Yifan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Jiang, and My advisor Hong </a:t>
            </a:r>
            <a:r>
              <a:rPr lang="en-US" altLang="zh-CN" sz="1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Yao.Thanks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they contribution to this project.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5038-5FE4-AF4E-AF96-6AB6B50F5DC3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78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So, as beginning, I will give an introduction about the theoretic research about High Tc superconductivities. As we can see,  the most phases  in </a:t>
            </a:r>
            <a:r>
              <a:rPr kumimoji="1" lang="en-US" altLang="zh-CN" dirty="0" err="1"/>
              <a:t>Cuprate</a:t>
            </a:r>
            <a:endParaRPr kumimoji="1" lang="zh-CN" altLang="en-US" dirty="0"/>
          </a:p>
          <a:p>
            <a:r>
              <a:rPr kumimoji="1" lang="en-US" altLang="zh-CN" dirty="0"/>
              <a:t> include SC, strange </a:t>
            </a:r>
            <a:r>
              <a:rPr kumimoji="1" lang="en-US" altLang="zh-CN" dirty="0" err="1"/>
              <a:t>metal,are</a:t>
            </a:r>
            <a:r>
              <a:rPr kumimoji="1" lang="en-US" altLang="zh-CN" dirty="0"/>
              <a:t> not understood up to now. It’s a promising…… </a:t>
            </a:r>
          </a:p>
          <a:p>
            <a:r>
              <a:rPr kumimoji="1" lang="en-US" altLang="zh-CN" dirty="0"/>
              <a:t>consensus /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kənˈsɛnsəs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kumimoji="1" lang="en-US" altLang="zh-CN" dirty="0"/>
              <a:t>The simplest model to describe the strongly correlated fermion systems, is the single-band </a:t>
            </a:r>
            <a:r>
              <a:rPr kumimoji="1" lang="en-US" altLang="zh-CN" dirty="0" err="1"/>
              <a:t>hubbard</a:t>
            </a:r>
            <a:r>
              <a:rPr kumimoji="1" lang="en-US" altLang="zh-CN" dirty="0"/>
              <a:t> model.</a:t>
            </a:r>
          </a:p>
          <a:p>
            <a:r>
              <a:rPr kumimoji="1" lang="en-US" altLang="zh-CN" dirty="0"/>
              <a:t>Although….</a:t>
            </a:r>
          </a:p>
          <a:p>
            <a:r>
              <a:rPr kumimoji="1" lang="en-US" altLang="zh-CN" dirty="0"/>
              <a:t>Thus….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5038-5FE4-AF4E-AF96-6AB6B50F5DC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89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 have been some researches investigated the further range terms in Hubbard or t-J models. One is the NNN hopping t2. In a DMRG research, the author suggests a positive t2 will drive a d-wave superconduct state, or mixing with CDW phase. Another calculation confirm this results, but they also shows with a negative t2, corresponding to the hole dope in </a:t>
            </a:r>
            <a:r>
              <a:rPr kumimoji="1" lang="en-US" altLang="zh-CN" dirty="0" err="1"/>
              <a:t>Cuprate</a:t>
            </a:r>
            <a:r>
              <a:rPr kumimoji="1" lang="en-US" altLang="zh-CN" dirty="0"/>
              <a:t>, can not give a SC state. </a:t>
            </a:r>
          </a:p>
          <a:p>
            <a:r>
              <a:rPr kumimoji="1" lang="en-US" altLang="zh-CN" dirty="0"/>
              <a:t>And there is also a work that dope a J1J2 spin liquid. It indicates a quasi long range superconductor order at lightly doping level.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5038-5FE4-AF4E-AF96-6AB6B50F5DC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413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DFCBE-C77F-B548-8870-E447539C1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baseline="0"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926A77-83AB-FF47-8559-5E4C83C4D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iti SC Medium" pitchFamily="2" charset="-128"/>
                <a:ea typeface="Heiti SC Medium" pitchFamily="2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A2DC2-6229-E24E-8F6A-A0FD825D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FDD-438A-854A-A8EE-A876155AC34B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87B0B-BE7B-4C4D-9A79-D85E737E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E65E1-E1C3-8C42-A853-50D4D2C9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972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11CAC-A48F-4648-9288-0196A21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C18011-7E39-CE48-8930-23222200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08A441-B1E0-0248-AE3A-CAC982DD0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C1A4-51E9-B943-A61E-13431507EF81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875B7-2874-5E47-AD18-0F696598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08C5F5-07A6-DE4C-A1F1-79036553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649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8AFBA0-3BD3-D348-8978-25D2BCB08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3FE110-355B-1944-8993-CBC2B9278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04B5D-23C7-2549-BB6C-50632E8B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409D-B196-4841-9433-689EDC9E13F1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89B4BD-9928-4F41-9812-B4E06926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F7B3C-33E9-EB4E-99DE-CD8FDB30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81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C1821-7BDE-7640-8F8A-D835580E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0F4E29-C755-354B-945D-B884C4225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64BBD7-0FCA-9B40-B9EB-E3AF74FD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89158"/>
            <a:ext cx="2743200" cy="365125"/>
          </a:xfrm>
        </p:spPr>
        <p:txBody>
          <a:bodyPr/>
          <a:lstStyle/>
          <a:p>
            <a:fld id="{93A6F2AD-9348-5643-9A07-3C50A6D4DDC3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FBA1F-A771-AB4B-9293-335DC7DF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5259"/>
            <a:ext cx="4114800" cy="365125"/>
          </a:xfrm>
        </p:spPr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C2393-4501-9D4C-A0C5-2BB44354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5258"/>
            <a:ext cx="2743200" cy="365125"/>
          </a:xfrm>
        </p:spPr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3350C2-6043-064B-BA99-7289B8FF5577}"/>
              </a:ext>
            </a:extLst>
          </p:cNvPr>
          <p:cNvSpPr/>
          <p:nvPr userDrawn="1"/>
        </p:nvSpPr>
        <p:spPr>
          <a:xfrm>
            <a:off x="188843" y="1033670"/>
            <a:ext cx="11688418" cy="53226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1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17A19-8EB7-6E4A-8CDA-2472F3DD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BFAE29-673D-934C-901B-9B82471B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683061-D8A4-B540-9907-A296A5C02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08879-858D-C446-97E0-34DC92C0FE5A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913484-E46F-214A-914D-1908612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87550-E8E4-0846-AAE5-9B4B3904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25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5ABE9-CBDE-7744-9FEC-DF3DDA8A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0EE5C-2733-0F48-AEF5-9DD8A040F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214EEF-46C7-CD49-BA07-5454FCE10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A0F742-9CE0-764F-BB9B-5508C280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05DE-4892-884D-B00C-12329542E1FB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268DEC-2053-6B40-8C4F-F6860176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868F18-8EDB-D740-9BAA-64BE1B9F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11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F8F46-DB04-FC48-A9C4-1E372A54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1EE80-5E04-134F-83A1-5B4EB9E09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BC00BB-D7B9-BA4F-8EA1-E20383EF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088C2E-5A16-CD47-9C68-3650C3D40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9BA85F-2A4E-9941-BE2B-687A8C291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FA115A-7582-034E-AB16-36FBA3BF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58C7-69EA-CA4E-942E-99D766FFD978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F74185-E033-354C-AF4A-76C8CA5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696D8B-2D3D-384C-83E0-B0C35349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78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1D215-BEFE-A847-9486-6A48B222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87E177-50CA-3F43-AC29-67ED1557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C596-0A02-0C42-93B4-EA3893208DB0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6BE9BE-6BFD-5B4D-B053-68889F63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5553C0-F123-2A4F-BCD8-62D2BFBE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2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2705C1-5383-E148-A836-B76EB492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0CAF8-3FF8-9D4E-8056-11CAE3236FB3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FB0A4A-305A-7D46-B82D-44B945C1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78071-0814-9443-AE38-41A192B8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3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A9601-0661-554F-B883-D2FE22CA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7272-FDED-1E4D-837D-88C287DC3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013B9F-56D9-C245-B0DD-8B2DCEA1E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1273ED-2796-4E44-A1EE-0D6505C7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925-070A-4B44-8AF4-2C2DE7CB665C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9676A3-0DEC-B54D-8D94-7E90BE4D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B5688-927A-9E45-BF4E-132E0E61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17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6B917-39FF-A74B-A820-625BB9E6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36D717-99EE-2648-B3FC-BFF0DF68C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6A2E04-32FA-2C43-815A-32A8D323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ACA642-41D6-754E-A973-AF054A0F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A210-8C97-0E4A-925E-077C63DAF57F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C0FE2F-F750-C846-968C-F397EAE4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5DD58F-789F-7743-BA7E-4BE65A28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20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9016B7-7481-514C-B432-08C0F409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61"/>
            <a:ext cx="10515600" cy="921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9CAB9B-22CD-A84A-814D-61629F2B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F02F60-53C9-1B43-904E-D843122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A859B-663B-6048-8E6D-88879517DBCC}" type="datetime1">
              <a:rPr kumimoji="1" lang="zh-CN" altLang="en-US" smtClean="0"/>
              <a:t>2022/7/12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97F5AC-8751-594D-9253-2F3210B4E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C1B3B2-D009-194D-8049-7FEDB5EDD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19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alatino Linotype" panose="02040502050505030304" pitchFamily="18" charset="0"/>
          <a:ea typeface="+mj-ea"/>
          <a:cs typeface="Arial Hebrew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C8257-2DB5-8748-88D0-B4561A83A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016" y="955666"/>
            <a:ext cx="10781968" cy="1440240"/>
          </a:xfrm>
        </p:spPr>
        <p:txBody>
          <a:bodyPr>
            <a:normAutofit fontScale="90000"/>
          </a:bodyPr>
          <a:lstStyle/>
          <a:p>
            <a:r>
              <a:rPr lang="en-US" altLang="zh-CN" sz="4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DMRG study of superconductivity of Hubbard model with electron-phonon interaction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82FF51F5-30EA-AA48-A80F-2AF99C416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8933" y="2706788"/>
            <a:ext cx="9194800" cy="1440240"/>
          </a:xfrm>
        </p:spPr>
        <p:txBody>
          <a:bodyPr/>
          <a:lstStyle/>
          <a:p>
            <a:r>
              <a:rPr lang="en-US" altLang="zh-CN" b="1" dirty="0">
                <a:latin typeface="Century Gothic" panose="020B0502020202020204" pitchFamily="34" charset="0"/>
                <a:cs typeface="Arial Hebrew" pitchFamily="2" charset="-79"/>
              </a:rPr>
              <a:t>Hao-Xin Wang</a:t>
            </a:r>
            <a:endParaRPr lang="en-US" altLang="zh-CN" dirty="0">
              <a:latin typeface="Century Gothic" panose="020B0502020202020204" pitchFamily="34" charset="0"/>
              <a:cs typeface="Arial Hebrew" pitchFamily="2" charset="-79"/>
            </a:endParaRPr>
          </a:p>
          <a:p>
            <a:r>
              <a:rPr lang="en-US" altLang="zh-CN" dirty="0">
                <a:latin typeface="Century Gothic" panose="020B0502020202020204" pitchFamily="34" charset="0"/>
                <a:cs typeface="Arial Hebrew" pitchFamily="2" charset="-79"/>
              </a:rPr>
              <a:t>Tsinghua University</a:t>
            </a:r>
          </a:p>
          <a:p>
            <a:r>
              <a:rPr lang="en-US" altLang="zh-CN" dirty="0">
                <a:latin typeface="Century Gothic" panose="020B0502020202020204" pitchFamily="34" charset="0"/>
                <a:cs typeface="Arial Hebrew" pitchFamily="2" charset="-79"/>
              </a:rPr>
              <a:t>March 14</a:t>
            </a:r>
            <a:r>
              <a:rPr lang="en-US" altLang="zh-CN" baseline="30000" dirty="0">
                <a:latin typeface="Century Gothic" panose="020B0502020202020204" pitchFamily="34" charset="0"/>
                <a:cs typeface="Arial Hebrew" pitchFamily="2" charset="-79"/>
              </a:rPr>
              <a:t>th</a:t>
            </a:r>
            <a:r>
              <a:rPr lang="en-US" altLang="zh-CN" dirty="0">
                <a:latin typeface="Century Gothic" panose="020B0502020202020204" pitchFamily="34" charset="0"/>
                <a:cs typeface="Arial Hebrew" pitchFamily="2" charset="-79"/>
              </a:rPr>
              <a:t> , 2020</a:t>
            </a:r>
            <a:endParaRPr lang="zh-CN" altLang="en-US" dirty="0">
              <a:latin typeface="Century Gothic" panose="020B0502020202020204" pitchFamily="34" charset="0"/>
              <a:cs typeface="Arial Hebrew" pitchFamily="2" charset="-79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2681884-766D-3449-8AF0-1318FE99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0</a:t>
            </a:fld>
            <a:endParaRPr kumimoji="1"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7E1001-EB81-3E4D-88BC-BF78C1CD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99" y="4178508"/>
            <a:ext cx="1507067" cy="212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6CCDD7-4153-3D41-B1BF-7C01EF214D25}"/>
              </a:ext>
            </a:extLst>
          </p:cNvPr>
          <p:cNvSpPr txBox="1"/>
          <p:nvPr/>
        </p:nvSpPr>
        <p:spPr>
          <a:xfrm>
            <a:off x="4491533" y="6366432"/>
            <a:ext cx="15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Century Gothic" panose="020B0502020202020204" pitchFamily="34" charset="0"/>
                <a:cs typeface="Arial Hebrew" pitchFamily="2" charset="-79"/>
              </a:rPr>
              <a:t>Yifan</a:t>
            </a:r>
            <a:r>
              <a:rPr lang="en-US" altLang="zh-CN" b="1" dirty="0">
                <a:latin typeface="Century Gothic" panose="020B0502020202020204" pitchFamily="34" charset="0"/>
                <a:cs typeface="Arial Hebrew" pitchFamily="2" charset="-79"/>
              </a:rPr>
              <a:t> Jiang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2A23BC-2F18-2B4E-8C1E-C0E69E7AD5B6}"/>
              </a:ext>
            </a:extLst>
          </p:cNvPr>
          <p:cNvSpPr txBox="1"/>
          <p:nvPr/>
        </p:nvSpPr>
        <p:spPr>
          <a:xfrm>
            <a:off x="1650928" y="4178508"/>
            <a:ext cx="215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latin typeface="Palatino Linotype" panose="02040502050505030304" pitchFamily="18" charset="0"/>
              </a:rPr>
              <a:t>Collaborators: </a:t>
            </a:r>
            <a:endParaRPr kumimoji="1" lang="zh-CN" altLang="en-US" sz="2400" b="1" dirty="0">
              <a:latin typeface="Palatino Linotype" panose="0204050205050503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2A23DFE-9D37-AF4F-AE8B-183846A8E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70" y="4231386"/>
            <a:ext cx="1693198" cy="212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663B85-68BD-0945-86D4-DE16CFDE7FFC}"/>
              </a:ext>
            </a:extLst>
          </p:cNvPr>
          <p:cNvSpPr txBox="1"/>
          <p:nvPr/>
        </p:nvSpPr>
        <p:spPr>
          <a:xfrm>
            <a:off x="6633633" y="6409228"/>
            <a:ext cx="39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entury Gothic" panose="020B0502020202020204" pitchFamily="34" charset="0"/>
                <a:cs typeface="Arial Hebrew" pitchFamily="2" charset="-79"/>
              </a:rPr>
              <a:t>Hong Yao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89933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771683-F94B-C743-B913-C19AD448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78BA2-53A4-FD43-91E9-D2C9A49D6DA9}"/>
              </a:ext>
            </a:extLst>
          </p:cNvPr>
          <p:cNvSpPr txBox="1"/>
          <p:nvPr/>
        </p:nvSpPr>
        <p:spPr>
          <a:xfrm>
            <a:off x="1828799" y="2819399"/>
            <a:ext cx="7357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400" b="1" dirty="0">
                <a:latin typeface="Palatino Linotype" panose="02040502050505030304" pitchFamily="18" charset="0"/>
              </a:rPr>
              <a:t>Thanks for your listening!</a:t>
            </a:r>
            <a:endParaRPr kumimoji="1" lang="zh-CN" altLang="en-US" sz="4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50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3310A-6F72-1E44-81B6-1D3DC2EF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Holstein-Hubbard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463F3-AABE-E240-BBFB-8D3BAEA5F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56" y="1398242"/>
            <a:ext cx="10515600" cy="4351338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C1516-E598-534F-B057-7268D265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66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E601E-FD10-0049-B0EB-10F8799F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Results: Holstein-Hubbard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72A78E-7168-F548-864E-DEF73779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96" y="1139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A67564-CED9-3C44-8ABB-FF675322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90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0E0F0-A5E1-A441-8F11-955824B8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Su</a:t>
            </a:r>
            <a:r>
              <a:rPr kumimoji="1" lang="en-US" altLang="zh-CN" dirty="0"/>
              <a:t>-Schrieffer-</a:t>
            </a:r>
            <a:r>
              <a:rPr kumimoji="1" lang="en-US" altLang="zh-CN" dirty="0" err="1"/>
              <a:t>Heeger</a:t>
            </a:r>
            <a:r>
              <a:rPr kumimoji="1" lang="en-US" altLang="zh-CN" dirty="0"/>
              <a:t>(SSH)-Hubbard 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B8C6D0D5-236A-1A45-924E-3C7B3E9AFD9F}"/>
                  </a:ext>
                </a:extLst>
              </p:cNvPr>
              <p:cNvSpPr/>
              <p:nvPr/>
            </p:nvSpPr>
            <p:spPr>
              <a:xfrm>
                <a:off x="336903" y="4135894"/>
                <a:ext cx="8222058" cy="83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B8C6D0D5-236A-1A45-924E-3C7B3E9AF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" y="4135894"/>
                <a:ext cx="8222058" cy="834396"/>
              </a:xfrm>
              <a:prstGeom prst="rect">
                <a:avLst/>
              </a:prstGeom>
              <a:blipFill>
                <a:blip r:embed="rId2"/>
                <a:stretch>
                  <a:fillRect t="-88060" b="-138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8F7C917-CB47-6C45-935F-83CED5A1C067}"/>
              </a:ext>
            </a:extLst>
          </p:cNvPr>
          <p:cNvSpPr txBox="1"/>
          <p:nvPr/>
        </p:nvSpPr>
        <p:spPr>
          <a:xfrm>
            <a:off x="8162987" y="4831807"/>
            <a:ext cx="211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Electron site (Cu)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F0251E-28DF-5843-B275-02B95355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4" t="35948" r="43663" b="50001"/>
          <a:stretch/>
        </p:blipFill>
        <p:spPr>
          <a:xfrm>
            <a:off x="10574406" y="4610527"/>
            <a:ext cx="1099595" cy="963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F92BB2-0B2B-5446-A8A5-E25E8B704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12" t="72013" r="53035" b="20713"/>
          <a:stretch/>
        </p:blipFill>
        <p:spPr>
          <a:xfrm>
            <a:off x="10807836" y="5548948"/>
            <a:ext cx="457200" cy="4989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003A34-2524-DA47-9DB1-3AB0EC5515EA}"/>
              </a:ext>
            </a:extLst>
          </p:cNvPr>
          <p:cNvSpPr txBox="1"/>
          <p:nvPr/>
        </p:nvSpPr>
        <p:spPr>
          <a:xfrm>
            <a:off x="8272058" y="557383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Phonon site (O)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D74509-762C-4745-925C-8B87EA14E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0" t="4599" r="6515" b="5128"/>
          <a:stretch/>
        </p:blipFill>
        <p:spPr>
          <a:xfrm>
            <a:off x="8316536" y="1055595"/>
            <a:ext cx="3322123" cy="3269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133E58B-C1DF-2B4A-B0C3-75A80A6E5ED0}"/>
                  </a:ext>
                </a:extLst>
              </p:cNvPr>
              <p:cNvSpPr txBox="1"/>
              <p:nvPr/>
            </p:nvSpPr>
            <p:spPr>
              <a:xfrm>
                <a:off x="584473" y="1291606"/>
                <a:ext cx="328025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𝐻𝑢𝑏𝑏𝑎𝑟𝑑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𝑝h𝑜𝑛𝑜𝑛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133E58B-C1DF-2B4A-B0C3-75A80A6E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3" y="1291606"/>
                <a:ext cx="3280257" cy="298415"/>
              </a:xfrm>
              <a:prstGeom prst="rect">
                <a:avLst/>
              </a:prstGeom>
              <a:blipFill>
                <a:blip r:embed="rId5"/>
                <a:stretch>
                  <a:fillRect l="-1158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A2C024-1D9B-C542-A86A-18C6D58D352F}"/>
                  </a:ext>
                </a:extLst>
              </p:cNvPr>
              <p:cNvSpPr txBox="1"/>
              <p:nvPr/>
            </p:nvSpPr>
            <p:spPr>
              <a:xfrm>
                <a:off x="553341" y="1804207"/>
                <a:ext cx="4894481" cy="834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𝐻𝑢𝑏𝑏𝑎𝑟𝑑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A2C024-1D9B-C542-A86A-18C6D58D3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41" y="1804207"/>
                <a:ext cx="4894481" cy="834716"/>
              </a:xfrm>
              <a:prstGeom prst="rect">
                <a:avLst/>
              </a:prstGeom>
              <a:blipFill>
                <a:blip r:embed="rId6"/>
                <a:stretch>
                  <a:fillRect l="-517" t="-103030" b="-16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56BCBFE-AE51-DC43-B6E9-8A06371C22A8}"/>
                  </a:ext>
                </a:extLst>
              </p:cNvPr>
              <p:cNvSpPr txBox="1"/>
              <p:nvPr/>
            </p:nvSpPr>
            <p:spPr>
              <a:xfrm>
                <a:off x="584473" y="2722106"/>
                <a:ext cx="2437142" cy="834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𝑝h𝑜𝑛𝑜𝑛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56BCBFE-AE51-DC43-B6E9-8A06371C2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3" y="2722106"/>
                <a:ext cx="2437142" cy="834716"/>
              </a:xfrm>
              <a:prstGeom prst="rect">
                <a:avLst/>
              </a:prstGeom>
              <a:blipFill>
                <a:blip r:embed="rId7"/>
                <a:stretch>
                  <a:fillRect l="-2073" t="-103030" r="-1036" b="-16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7C6EF9-F4AA-2D43-B153-70073101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74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0629B-228B-2B45-B4A6-704C899D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Results: SSH-Hubbard model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C1A54C-CEFA-F440-853D-6D16C90BEE02}"/>
              </a:ext>
            </a:extLst>
          </p:cNvPr>
          <p:cNvSpPr txBox="1"/>
          <p:nvPr/>
        </p:nvSpPr>
        <p:spPr>
          <a:xfrm>
            <a:off x="646043" y="1198149"/>
            <a:ext cx="553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>
                <a:latin typeface="Palatino Linotype" panose="02040502050505030304" pitchFamily="18" charset="0"/>
              </a:rPr>
              <a:t>Phase diagram of SSH-</a:t>
            </a:r>
            <a:r>
              <a:rPr kumimoji="1" lang="en-US" altLang="zh-CN" sz="2400" dirty="0" err="1">
                <a:latin typeface="Palatino Linotype" panose="02040502050505030304" pitchFamily="18" charset="0"/>
              </a:rPr>
              <a:t>Hubard</a:t>
            </a:r>
            <a:r>
              <a:rPr kumimoji="1" lang="en-US" altLang="zh-CN" sz="2400" dirty="0">
                <a:latin typeface="Palatino Linotype" panose="02040502050505030304" pitchFamily="18" charset="0"/>
              </a:rPr>
              <a:t> model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51490D-2950-C848-94D2-B3E58B666259}"/>
                  </a:ext>
                </a:extLst>
              </p:cNvPr>
              <p:cNvSpPr txBox="1"/>
              <p:nvPr/>
            </p:nvSpPr>
            <p:spPr>
              <a:xfrm>
                <a:off x="7792278" y="2345634"/>
                <a:ext cx="3525079" cy="1760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Ø"/>
                </a:pP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Calculation are based on 4-leg ladder cylinder square lattice. </a:t>
                </a:r>
              </a:p>
              <a:p>
                <a:pPr marL="285750" indent="-285750" algn="l">
                  <a:buFont typeface="Wingdings" pitchFamily="2" charset="2"/>
                  <a:buChar char="Ø"/>
                </a:pP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we fix phonon frequency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, and doping level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51490D-2950-C848-94D2-B3E58B666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278" y="2345634"/>
                <a:ext cx="3525079" cy="1760162"/>
              </a:xfrm>
              <a:prstGeom prst="rect">
                <a:avLst/>
              </a:prstGeom>
              <a:blipFill>
                <a:blip r:embed="rId2"/>
                <a:stretch>
                  <a:fillRect l="-1434" t="-2143" r="-1434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61D630F-34BA-014E-8644-F922F6E4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8" y="1747496"/>
            <a:ext cx="6708913" cy="4497491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6C85DB6-6D02-7443-AF0E-31F8C20A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66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3CF82-4011-B34C-BF4B-C2016B74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4521B-4C3B-5745-8DC1-16DE6C8B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F2FCD4-2850-194D-93BE-38B27CAF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885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6C848-BDF4-1C40-A1CC-0857DCD8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DD0259-1A86-3942-AF92-D4B381E1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639" y="1152939"/>
            <a:ext cx="4743237" cy="41901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87DA9A-44B5-CF41-BD22-204F528FA32A}"/>
              </a:ext>
            </a:extLst>
          </p:cNvPr>
          <p:cNvSpPr txBox="1"/>
          <p:nvPr/>
        </p:nvSpPr>
        <p:spPr>
          <a:xfrm>
            <a:off x="8160026" y="5436705"/>
            <a:ext cx="347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latin typeface="Palatino Linotype" panose="02040502050505030304" pitchFamily="18" charset="0"/>
              </a:rPr>
              <a:t>Cuprate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phase diagram 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(from </a:t>
            </a:r>
            <a:r>
              <a:rPr kumimoji="1" lang="en-US" altLang="zh-CN" i="1" dirty="0">
                <a:latin typeface="Palatino Linotype" panose="02040502050505030304" pitchFamily="18" charset="0"/>
              </a:rPr>
              <a:t>doi:10.1038/nature14165</a:t>
            </a:r>
            <a:r>
              <a:rPr kumimoji="1" lang="en-US" altLang="zh-CN" dirty="0">
                <a:latin typeface="Palatino Linotype" panose="02040502050505030304" pitchFamily="18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7C44A8-B02A-5B4B-8336-883A35C6B5F2}"/>
              </a:ext>
            </a:extLst>
          </p:cNvPr>
          <p:cNvSpPr txBox="1"/>
          <p:nvPr/>
        </p:nvSpPr>
        <p:spPr>
          <a:xfrm>
            <a:off x="247374" y="1332671"/>
            <a:ext cx="637098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Palatino Linotype" panose="02040502050505030304" pitchFamily="18" charset="0"/>
              </a:rPr>
              <a:t>It is a promising consensus to understand the rich non-Fermi-liquid behaviors in unconventional superconductor (e.g. </a:t>
            </a:r>
            <a:r>
              <a:rPr kumimoji="1" lang="en-US" altLang="zh-CN" sz="2000" dirty="0" err="1">
                <a:latin typeface="Palatino Linotype" panose="02040502050505030304" pitchFamily="18" charset="0"/>
              </a:rPr>
              <a:t>Cuprate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) from the physics of the doping of a Mott insulator.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Palatino Linotype" panose="02040502050505030304" pitchFamily="18" charset="0"/>
              </a:rPr>
              <a:t>Although under debate, growing numeric researches suggest doping the simplest one-band Hubbard model gives an insulating stripe states.</a:t>
            </a:r>
            <a:r>
              <a:rPr kumimoji="1" lang="en-US" altLang="zh-CN" sz="1600" i="1" dirty="0">
                <a:latin typeface="Palatino Linotype" panose="02040502050505030304" pitchFamily="18" charset="0"/>
              </a:rPr>
              <a:t>[Absence of superconductivity in the pure two-dimensional Hubbard model, Phys. Rev. X 10, 031016, </a:t>
            </a:r>
            <a:r>
              <a:rPr kumimoji="1" lang="en-US" altLang="zh-CN" sz="1600" i="1" dirty="0" err="1">
                <a:latin typeface="Palatino Linotype" panose="02040502050505030304" pitchFamily="18" charset="0"/>
              </a:rPr>
              <a:t>Mingpu</a:t>
            </a:r>
            <a:r>
              <a:rPr kumimoji="1" lang="en-US" altLang="zh-CN" sz="1600" i="1" dirty="0">
                <a:latin typeface="Palatino Linotype" panose="02040502050505030304" pitchFamily="18" charset="0"/>
              </a:rPr>
              <a:t> Qin et al.]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Palatino Linotype" panose="02040502050505030304" pitchFamily="18" charset="0"/>
              </a:rPr>
              <a:t>Thus, it is indispensable to introduce further terms if one want to obtain a d-wave superconductor state when doping, for example, next nearest neighbor hopping </a:t>
            </a:r>
            <a:r>
              <a:rPr kumimoji="1" lang="en-US" altLang="zh-CN" sz="2000" i="1" dirty="0">
                <a:latin typeface="Palatino Linotype" panose="02040502050505030304" pitchFamily="18" charset="0"/>
              </a:rPr>
              <a:t>t</a:t>
            </a:r>
            <a:r>
              <a:rPr kumimoji="1" lang="en-US" altLang="zh-CN" sz="2000" i="1" baseline="-25000" dirty="0">
                <a:latin typeface="Palatino Linotype" panose="02040502050505030304" pitchFamily="18" charset="0"/>
              </a:rPr>
              <a:t>2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, or electron-phonon interaction. 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E4765B5C-497D-0940-A505-467931AC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390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AAA86-F039-ED4B-BD0F-AFE302DE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Extra terms beyond</a:t>
            </a:r>
            <a:r>
              <a:rPr kumimoji="1" lang="zh-CN" altLang="en-US" dirty="0"/>
              <a:t> </a:t>
            </a:r>
            <a:r>
              <a:rPr kumimoji="1" lang="en-US" altLang="zh-CN"/>
              <a:t>the </a:t>
            </a:r>
            <a:r>
              <a:rPr kumimoji="1" lang="en-US" altLang="zh-CN" dirty="0"/>
              <a:t>Hubbard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23F00-B5EE-124F-B1E8-232A7CA3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60529-B539-114E-9696-946DD97F1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3"/>
          <a:stretch/>
        </p:blipFill>
        <p:spPr>
          <a:xfrm>
            <a:off x="1951565" y="1396733"/>
            <a:ext cx="2954868" cy="21730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2ACC9A-FF3F-7245-96DD-6F7A8E058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66" y="1396733"/>
            <a:ext cx="1409701" cy="19589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CA08EE-1CF7-104F-8337-A8CADA81DE44}"/>
              </a:ext>
            </a:extLst>
          </p:cNvPr>
          <p:cNvSpPr txBox="1"/>
          <p:nvPr/>
        </p:nvSpPr>
        <p:spPr>
          <a:xfrm>
            <a:off x="628653" y="1079415"/>
            <a:ext cx="423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>
                <a:latin typeface="Palatino Linotype" panose="02040502050505030304" pitchFamily="18" charset="0"/>
              </a:rPr>
              <a:t>next nearest neighbor hopping </a:t>
            </a:r>
            <a:r>
              <a:rPr kumimoji="1" lang="en-US" altLang="zh-CN" b="1" i="1" dirty="0">
                <a:latin typeface="Palatino Linotype" panose="02040502050505030304" pitchFamily="18" charset="0"/>
              </a:rPr>
              <a:t>t</a:t>
            </a:r>
            <a:r>
              <a:rPr kumimoji="1" lang="en-US" altLang="zh-CN" b="1" i="1" baseline="-25000" dirty="0">
                <a:latin typeface="Palatino Linotype" panose="02040502050505030304" pitchFamily="18" charset="0"/>
              </a:rPr>
              <a:t>2</a:t>
            </a:r>
            <a:endParaRPr kumimoji="1" lang="zh-CN" altLang="en-US" b="1" i="1" baseline="-25000" dirty="0">
              <a:latin typeface="Palatino Linotype" panose="0204050205050503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6FF74B-D27F-9E44-9235-DB7A0CE44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16" y="3822357"/>
            <a:ext cx="2758797" cy="22138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5A1F62-4643-334F-853A-9CD87FAB4392}"/>
              </a:ext>
            </a:extLst>
          </p:cNvPr>
          <p:cNvSpPr txBox="1"/>
          <p:nvPr/>
        </p:nvSpPr>
        <p:spPr>
          <a:xfrm>
            <a:off x="578489" y="3534549"/>
            <a:ext cx="4491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Palatino" pitchFamily="2" charset="0"/>
                <a:ea typeface="Palatino" pitchFamily="2" charset="0"/>
              </a:rPr>
              <a:t>copy from </a:t>
            </a:r>
            <a:r>
              <a:rPr lang="en-US" altLang="zh-CN" sz="1200" i="1" dirty="0">
                <a:latin typeface="Palatino" pitchFamily="2" charset="0"/>
                <a:ea typeface="Palatino" pitchFamily="2" charset="0"/>
              </a:rPr>
              <a:t>Phys. Rev. Lett. </a:t>
            </a:r>
            <a:r>
              <a:rPr lang="en-US" altLang="zh-CN" sz="1200" b="1" i="1" dirty="0">
                <a:latin typeface="Palatino" pitchFamily="2" charset="0"/>
                <a:ea typeface="Palatino" pitchFamily="2" charset="0"/>
              </a:rPr>
              <a:t>127</a:t>
            </a:r>
            <a:r>
              <a:rPr lang="en-US" altLang="zh-CN" sz="1200" i="1" dirty="0">
                <a:latin typeface="Palatino" pitchFamily="2" charset="0"/>
                <a:ea typeface="Palatino" pitchFamily="2" charset="0"/>
              </a:rPr>
              <a:t>, 09700, </a:t>
            </a:r>
            <a:r>
              <a:rPr lang="en-US" altLang="zh-CN" sz="1200" dirty="0" err="1">
                <a:latin typeface="Palatino" pitchFamily="2" charset="0"/>
                <a:ea typeface="Palatino" pitchFamily="2" charset="0"/>
              </a:rPr>
              <a:t>Shoushu</a:t>
            </a:r>
            <a:r>
              <a:rPr lang="en-US" altLang="zh-CN" sz="1200" dirty="0">
                <a:latin typeface="Palatino" pitchFamily="2" charset="0"/>
                <a:ea typeface="Palatino" pitchFamily="2" charset="0"/>
              </a:rPr>
              <a:t> Gong, et al.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73EB12-A83F-7149-95D1-ECBBF8CE1CDF}"/>
              </a:ext>
            </a:extLst>
          </p:cNvPr>
          <p:cNvSpPr txBox="1"/>
          <p:nvPr/>
        </p:nvSpPr>
        <p:spPr>
          <a:xfrm>
            <a:off x="448734" y="6047051"/>
            <a:ext cx="50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Palatino Linotype" panose="02040502050505030304" pitchFamily="18" charset="0"/>
              </a:rPr>
              <a:t>Ground-state phase diagram of the t-t′-J model , </a:t>
            </a:r>
            <a:r>
              <a:rPr kumimoji="1" lang="en-US" altLang="zh-CN" sz="1200" dirty="0" err="1">
                <a:latin typeface="Palatino Linotype" panose="02040502050505030304" pitchFamily="18" charset="0"/>
              </a:rPr>
              <a:t>Shengtao</a:t>
            </a:r>
            <a:r>
              <a:rPr kumimoji="1" lang="en-US" altLang="zh-CN" sz="1200" dirty="0">
                <a:latin typeface="Palatino Linotype" panose="02040502050505030304" pitchFamily="18" charset="0"/>
              </a:rPr>
              <a:t> Jiang et al.</a:t>
            </a:r>
            <a:endParaRPr kumimoji="1" lang="zh-CN" altLang="en-US" sz="1200" dirty="0">
              <a:latin typeface="Palatino Linotype" panose="0204050205050503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FF7BFD-08CC-AB4A-9B4E-E6A839605E76}"/>
              </a:ext>
            </a:extLst>
          </p:cNvPr>
          <p:cNvSpPr txBox="1"/>
          <p:nvPr/>
        </p:nvSpPr>
        <p:spPr>
          <a:xfrm>
            <a:off x="7178455" y="1172518"/>
            <a:ext cx="356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>
                <a:latin typeface="Palatino Linotype" panose="02040502050505030304" pitchFamily="18" charset="0"/>
              </a:rPr>
              <a:t>dope the J1-J2 spin liquid</a:t>
            </a:r>
            <a:endParaRPr kumimoji="1" lang="zh-CN" altLang="en-US" b="1" dirty="0">
              <a:latin typeface="Palatino Linotype" panose="0204050205050503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DA2311-8602-C54E-962D-D83F37477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945" y="2137373"/>
            <a:ext cx="3143886" cy="32418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C6075B-39B6-9542-9A90-F07C742D594B}"/>
              </a:ext>
            </a:extLst>
          </p:cNvPr>
          <p:cNvSpPr txBox="1"/>
          <p:nvPr/>
        </p:nvSpPr>
        <p:spPr>
          <a:xfrm>
            <a:off x="7389915" y="1585769"/>
            <a:ext cx="2954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100" b="0" i="0" u="none" strike="noStrike" dirty="0">
                <a:solidFill>
                  <a:srgbClr val="555555"/>
                </a:solidFill>
                <a:effectLst/>
                <a:latin typeface="Proxima Nova"/>
              </a:rPr>
              <a:t>Hong-Chen Jiang and Steven A. </a:t>
            </a:r>
            <a:r>
              <a:rPr lang="en-US" altLang="zh-CN" sz="1100" b="0" i="0" u="none" strike="noStrike" dirty="0" err="1">
                <a:solidFill>
                  <a:srgbClr val="555555"/>
                </a:solidFill>
                <a:effectLst/>
                <a:latin typeface="Proxima Nova"/>
              </a:rPr>
              <a:t>Kivelson</a:t>
            </a:r>
            <a:r>
              <a:rPr lang="en-US" altLang="zh-CN" sz="1100" dirty="0">
                <a:solidFill>
                  <a:srgbClr val="555555"/>
                </a:solidFill>
                <a:latin typeface="Proxima Nova"/>
              </a:rPr>
              <a:t> </a:t>
            </a:r>
            <a:r>
              <a:rPr lang="en-US" altLang="zh-CN" sz="1100" b="0" i="1" u="none" strike="noStrike" dirty="0">
                <a:solidFill>
                  <a:srgbClr val="555555"/>
                </a:solidFill>
                <a:effectLst/>
                <a:latin typeface="Proxima Nova"/>
              </a:rPr>
              <a:t>Phys. Rev. Lett.</a:t>
            </a:r>
            <a:r>
              <a:rPr lang="en-US" altLang="zh-CN" sz="1100" b="0" i="0" u="none" strike="noStrike" dirty="0">
                <a:solidFill>
                  <a:srgbClr val="555555"/>
                </a:solidFill>
                <a:effectLst/>
                <a:latin typeface="Proxima Nova"/>
              </a:rPr>
              <a:t> </a:t>
            </a:r>
            <a:r>
              <a:rPr lang="en-US" altLang="zh-CN" sz="1100" b="1" i="0" u="none" strike="noStrike" dirty="0">
                <a:solidFill>
                  <a:srgbClr val="555555"/>
                </a:solidFill>
                <a:effectLst/>
                <a:latin typeface="Proxima Nova"/>
              </a:rPr>
              <a:t>127</a:t>
            </a:r>
            <a:r>
              <a:rPr lang="en-US" altLang="zh-CN" sz="1100" b="0" i="0" u="none" strike="noStrike" dirty="0">
                <a:solidFill>
                  <a:srgbClr val="555555"/>
                </a:solidFill>
                <a:effectLst/>
                <a:latin typeface="Proxima Nova"/>
              </a:rPr>
              <a:t>, 097002 </a:t>
            </a:r>
          </a:p>
        </p:txBody>
      </p:sp>
    </p:spTree>
    <p:extLst>
      <p:ext uri="{BB962C8B-B14F-4D97-AF65-F5344CB8AC3E}">
        <p14:creationId xmlns:p14="http://schemas.microsoft.com/office/powerpoint/2010/main" val="203713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62070-1105-174B-BDBC-453263A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Electron-Phonon Coupling(EPC)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E8CA1-5CD8-4648-A6C4-7AC01CC0B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56" y="1058598"/>
            <a:ext cx="6547678" cy="435133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EPC drives the formation of Cooper pairs in conventional superconductivity. </a:t>
            </a:r>
          </a:p>
          <a:p>
            <a:r>
              <a:rPr kumimoji="1" lang="en-US" altLang="zh-CN" sz="2000" dirty="0"/>
              <a:t>Increasing experiments indicate that EPC can be an essential ingredient in high </a:t>
            </a:r>
            <a:r>
              <a:rPr kumimoji="1" lang="en-US" altLang="zh-CN" sz="2000" i="1" dirty="0"/>
              <a:t>T</a:t>
            </a:r>
            <a:r>
              <a:rPr kumimoji="1" lang="en-US" altLang="zh-CN" sz="2000" i="1" baseline="-25000" dirty="0"/>
              <a:t>c</a:t>
            </a:r>
            <a:r>
              <a:rPr kumimoji="1" lang="en-US" altLang="zh-CN" sz="2000" dirty="0"/>
              <a:t> superconductors, including </a:t>
            </a:r>
            <a:r>
              <a:rPr kumimoji="1" lang="en-US" altLang="zh-CN" sz="2000" dirty="0" err="1"/>
              <a:t>cuprates</a:t>
            </a:r>
            <a:r>
              <a:rPr kumimoji="1" lang="en-US" altLang="zh-CN" sz="2000" dirty="0"/>
              <a:t> and iron-based superconductors.</a:t>
            </a:r>
          </a:p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D4438D-5EA3-D041-9F71-9BE56127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51DDAB-773A-C34E-83EA-1AE412B9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422" y="1964267"/>
            <a:ext cx="3768876" cy="34456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F2477-E94F-4243-A4A9-CFBEA3D7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680" y="2623725"/>
            <a:ext cx="3453955" cy="31368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BE4BE6-B701-4345-9981-F88AE7C41F7A}"/>
              </a:ext>
            </a:extLst>
          </p:cNvPr>
          <p:cNvSpPr txBox="1"/>
          <p:nvPr/>
        </p:nvSpPr>
        <p:spPr>
          <a:xfrm>
            <a:off x="2071917" y="5760534"/>
            <a:ext cx="323271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Palatino Linotype" panose="02040502050505030304" pitchFamily="18" charset="0"/>
              </a:rPr>
              <a:t>ubiquitous EPC in </a:t>
            </a:r>
            <a:r>
              <a:rPr lang="en-US" altLang="zh-CN" sz="1800" dirty="0" err="1">
                <a:effectLst/>
                <a:latin typeface="Palatino Linotype" panose="02040502050505030304" pitchFamily="18" charset="0"/>
              </a:rPr>
              <a:t>cuprates</a:t>
            </a:r>
            <a:r>
              <a:rPr lang="en-US" altLang="zh-CN" sz="1800" dirty="0">
                <a:effectLst/>
                <a:latin typeface="Palatino Linotype" panose="02040502050505030304" pitchFamily="18" charset="0"/>
              </a:rPr>
              <a:t> </a:t>
            </a:r>
          </a:p>
          <a:p>
            <a:r>
              <a:rPr lang="en-US" altLang="zh-CN" sz="1600" i="1" dirty="0">
                <a:latin typeface="Palatino Linotype" panose="02040502050505030304" pitchFamily="18" charset="0"/>
              </a:rPr>
              <a:t>[Nature (London) 412, 510 (2001)]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517032-BB22-4B47-A1DE-82378C68E703}"/>
              </a:ext>
            </a:extLst>
          </p:cNvPr>
          <p:cNvSpPr txBox="1"/>
          <p:nvPr/>
        </p:nvSpPr>
        <p:spPr>
          <a:xfrm>
            <a:off x="7696199" y="5483535"/>
            <a:ext cx="3232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>
                <a:latin typeface="Palatino Linotype" panose="02040502050505030304" pitchFamily="18" charset="0"/>
              </a:rPr>
              <a:t>intertwined growth of the superconductivity and EPC</a:t>
            </a:r>
          </a:p>
          <a:p>
            <a:r>
              <a:rPr kumimoji="1" lang="en-US" altLang="zh-CN" sz="1600" i="1" dirty="0">
                <a:latin typeface="Palatino Linotype" panose="02040502050505030304" pitchFamily="18" charset="0"/>
              </a:rPr>
              <a:t>[ He et al.,Science362,62–65 (2018) ] </a:t>
            </a:r>
            <a:endParaRPr kumimoji="1" lang="zh-CN" altLang="en-US" sz="1600" i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62070-1105-174B-BDBC-453263A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Electron-Phonon Coupling(EPC)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E8CA1-5CD8-4648-A6C4-7AC01CC0B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58" y="1050131"/>
            <a:ext cx="6547678" cy="2700481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Theoretical studies also suggest EPC can drive some exotic phase such as pair-density wave and </a:t>
            </a:r>
            <a:r>
              <a:rPr kumimoji="1" lang="en-US" altLang="zh-CN" sz="2000" dirty="0" err="1"/>
              <a:t>antiferromagnetism</a:t>
            </a:r>
            <a:r>
              <a:rPr kumimoji="1" lang="en-US" altLang="zh-CN" sz="2000" dirty="0"/>
              <a:t>.</a:t>
            </a:r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D4438D-5EA3-D041-9F71-9BE56127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681EE-87AF-E841-939D-97FB4127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89" y="2355020"/>
            <a:ext cx="3262436" cy="2410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E1A531-6A18-CD4B-80DA-CF1A19E1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17" y="2245632"/>
            <a:ext cx="3565783" cy="25982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C7AD79-D35C-794F-B86B-C09480A9AE03}"/>
              </a:ext>
            </a:extLst>
          </p:cNvPr>
          <p:cNvSpPr txBox="1"/>
          <p:nvPr/>
        </p:nvSpPr>
        <p:spPr>
          <a:xfrm>
            <a:off x="1433499" y="2031875"/>
            <a:ext cx="317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Palatino Linotype" panose="02040502050505030304" pitchFamily="18" charset="0"/>
              </a:rPr>
              <a:t>Su</a:t>
            </a:r>
            <a:r>
              <a:rPr kumimoji="1" lang="en-US" altLang="zh-CN" dirty="0">
                <a:latin typeface="Palatino Linotype" panose="02040502050505030304" pitchFamily="18" charset="0"/>
              </a:rPr>
              <a:t>-Schrieffer-</a:t>
            </a:r>
            <a:r>
              <a:rPr kumimoji="1" lang="en-US" altLang="zh-CN" dirty="0" err="1">
                <a:latin typeface="Palatino Linotype" panose="02040502050505030304" pitchFamily="18" charset="0"/>
              </a:rPr>
              <a:t>Heeger</a:t>
            </a:r>
            <a:r>
              <a:rPr kumimoji="1" lang="en-US" altLang="zh-CN" dirty="0">
                <a:latin typeface="Palatino Linotype" panose="02040502050505030304" pitchFamily="18" charset="0"/>
              </a:rPr>
              <a:t> Model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6BEBF5-6C03-824D-9D82-5E87BB34FF64}"/>
              </a:ext>
            </a:extLst>
          </p:cNvPr>
          <p:cNvSpPr txBox="1"/>
          <p:nvPr/>
        </p:nvSpPr>
        <p:spPr>
          <a:xfrm>
            <a:off x="6569741" y="2031039"/>
            <a:ext cx="317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Holstein-Hubbard Model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2F848E-CD9D-CC42-9450-59E489E5991A}"/>
              </a:ext>
            </a:extLst>
          </p:cNvPr>
          <p:cNvSpPr txBox="1"/>
          <p:nvPr/>
        </p:nvSpPr>
        <p:spPr>
          <a:xfrm>
            <a:off x="1463742" y="4765227"/>
            <a:ext cx="4079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1" u="none" strike="noStrike" dirty="0" err="1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Xun</a:t>
            </a:r>
            <a:r>
              <a:rPr lang="en-US" altLang="zh-CN" sz="1600" b="0" i="1" u="none" strike="noStrike" dirty="0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 Cai, Zi-Xiang Li, and Hong Yao</a:t>
            </a:r>
          </a:p>
          <a:p>
            <a:pPr algn="l"/>
            <a:r>
              <a:rPr lang="en-US" altLang="zh-CN" sz="1600" b="0" i="1" u="none" strike="noStrike" dirty="0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Phys. Rev. Lett. </a:t>
            </a:r>
            <a:r>
              <a:rPr lang="en-US" altLang="zh-CN" sz="1600" b="1" i="1" u="none" strike="noStrike" dirty="0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127</a:t>
            </a:r>
            <a:r>
              <a:rPr lang="en-US" altLang="zh-CN" sz="1600" b="0" i="1" u="none" strike="noStrike" dirty="0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, 247203 (2021)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1F1436-338A-FA46-ACF0-3584DE5F85A0}"/>
              </a:ext>
            </a:extLst>
          </p:cNvPr>
          <p:cNvSpPr txBox="1"/>
          <p:nvPr/>
        </p:nvSpPr>
        <p:spPr>
          <a:xfrm>
            <a:off x="5949171" y="4885893"/>
            <a:ext cx="4967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1" dirty="0">
                <a:effectLst/>
                <a:latin typeface="Palatino" pitchFamily="2" charset="0"/>
                <a:ea typeface="Palatino" pitchFamily="2" charset="0"/>
              </a:rPr>
              <a:t>Z. Han, S. A. </a:t>
            </a:r>
            <a:r>
              <a:rPr lang="en-US" altLang="zh-CN" sz="1600" i="1" dirty="0" err="1">
                <a:effectLst/>
                <a:latin typeface="Palatino" pitchFamily="2" charset="0"/>
                <a:ea typeface="Palatino" pitchFamily="2" charset="0"/>
              </a:rPr>
              <a:t>Kivelson</a:t>
            </a:r>
            <a:r>
              <a:rPr lang="en-US" altLang="zh-CN" sz="1600" i="1" dirty="0">
                <a:effectLst/>
                <a:latin typeface="Palatino" pitchFamily="2" charset="0"/>
                <a:ea typeface="Palatino" pitchFamily="2" charset="0"/>
              </a:rPr>
              <a:t>, and H. Yao, Phys. Rev. Lett. 125, </a:t>
            </a:r>
            <a:endParaRPr lang="en-US" altLang="zh-CN" sz="1600" i="1" dirty="0">
              <a:latin typeface="Palatino" pitchFamily="2" charset="0"/>
              <a:ea typeface="Palatino" pitchFamily="2" charset="0"/>
            </a:endParaRPr>
          </a:p>
          <a:p>
            <a:r>
              <a:rPr lang="en-US" altLang="zh-CN" sz="1600" i="1" dirty="0">
                <a:effectLst/>
                <a:latin typeface="Palatino" pitchFamily="2" charset="0"/>
                <a:ea typeface="Palatino" pitchFamily="2" charset="0"/>
              </a:rPr>
              <a:t>167001 (2020).</a:t>
            </a:r>
            <a:endParaRPr lang="en-US" altLang="zh-CN" sz="1600" i="1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55C4E12-60B1-0A4C-BD65-303827F0C647}"/>
              </a:ext>
            </a:extLst>
          </p:cNvPr>
          <p:cNvSpPr txBox="1">
            <a:spLocks/>
          </p:cNvSpPr>
          <p:nvPr/>
        </p:nvSpPr>
        <p:spPr>
          <a:xfrm>
            <a:off x="401084" y="5591333"/>
            <a:ext cx="6547678" cy="6448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Question: if EPC can drive d-wave superconductivity in a doped one-band Hubbard model? </a:t>
            </a:r>
          </a:p>
        </p:txBody>
      </p:sp>
    </p:spTree>
    <p:extLst>
      <p:ext uri="{BB962C8B-B14F-4D97-AF65-F5344CB8AC3E}">
        <p14:creationId xmlns:p14="http://schemas.microsoft.com/office/powerpoint/2010/main" val="64469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0E0F0-A5E1-A441-8F11-955824B8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Su</a:t>
            </a:r>
            <a:r>
              <a:rPr kumimoji="1" lang="en-US" altLang="zh-CN" dirty="0"/>
              <a:t>-Schrieffer-</a:t>
            </a:r>
            <a:r>
              <a:rPr kumimoji="1" lang="en-US" altLang="zh-CN" dirty="0" err="1"/>
              <a:t>Heeger</a:t>
            </a:r>
            <a:r>
              <a:rPr kumimoji="1" lang="en-US" altLang="zh-CN" dirty="0"/>
              <a:t>(SSH)-Hubbard 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B8C6D0D5-236A-1A45-924E-3C7B3E9AFD9F}"/>
                  </a:ext>
                </a:extLst>
              </p:cNvPr>
              <p:cNvSpPr/>
              <p:nvPr/>
            </p:nvSpPr>
            <p:spPr>
              <a:xfrm>
                <a:off x="291625" y="1622753"/>
                <a:ext cx="4185401" cy="231852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B8C6D0D5-236A-1A45-924E-3C7B3E9AF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25" y="1622753"/>
                <a:ext cx="4185401" cy="2318520"/>
              </a:xfrm>
              <a:prstGeom prst="rect">
                <a:avLst/>
              </a:prstGeom>
              <a:blipFill>
                <a:blip r:embed="rId2"/>
                <a:stretch>
                  <a:fillRect t="-31351" b="-4918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8F7C917-CB47-6C45-935F-83CED5A1C067}"/>
              </a:ext>
            </a:extLst>
          </p:cNvPr>
          <p:cNvSpPr txBox="1"/>
          <p:nvPr/>
        </p:nvSpPr>
        <p:spPr>
          <a:xfrm>
            <a:off x="8162987" y="4831807"/>
            <a:ext cx="211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Electron site (Cu)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F0251E-28DF-5843-B275-02B95355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4" t="35948" r="43663" b="50001"/>
          <a:stretch/>
        </p:blipFill>
        <p:spPr>
          <a:xfrm>
            <a:off x="10574406" y="4610527"/>
            <a:ext cx="1099595" cy="963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F92BB2-0B2B-5446-A8A5-E25E8B704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12" t="72013" r="53035" b="20713"/>
          <a:stretch/>
        </p:blipFill>
        <p:spPr>
          <a:xfrm>
            <a:off x="10807836" y="5548948"/>
            <a:ext cx="457200" cy="4989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003A34-2524-DA47-9DB1-3AB0EC5515EA}"/>
              </a:ext>
            </a:extLst>
          </p:cNvPr>
          <p:cNvSpPr txBox="1"/>
          <p:nvPr/>
        </p:nvSpPr>
        <p:spPr>
          <a:xfrm>
            <a:off x="8272058" y="557383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Phonon site (O)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D74509-762C-4745-925C-8B87EA14E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0" t="4599" r="6515" b="5128"/>
          <a:stretch/>
        </p:blipFill>
        <p:spPr>
          <a:xfrm>
            <a:off x="8316536" y="1055595"/>
            <a:ext cx="3322123" cy="3269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838962E-6A2D-3343-8EC6-64545CD54BBD}"/>
                  </a:ext>
                </a:extLst>
              </p:cNvPr>
              <p:cNvSpPr txBox="1"/>
              <p:nvPr/>
            </p:nvSpPr>
            <p:spPr>
              <a:xfrm>
                <a:off x="7023692" y="1548260"/>
                <a:ext cx="91018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838962E-6A2D-3343-8EC6-64545CD54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92" y="1548260"/>
                <a:ext cx="910186" cy="818366"/>
              </a:xfrm>
              <a:prstGeom prst="rect">
                <a:avLst/>
              </a:prstGeom>
              <a:blipFill>
                <a:blip r:embed="rId5"/>
                <a:stretch>
                  <a:fillRect l="-1370" r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E0DA0E4-1EB9-EF43-BD3F-8D7310600B30}"/>
                  </a:ext>
                </a:extLst>
              </p:cNvPr>
              <p:cNvSpPr txBox="1"/>
              <p:nvPr/>
            </p:nvSpPr>
            <p:spPr>
              <a:xfrm>
                <a:off x="7041870" y="2974412"/>
                <a:ext cx="873829" cy="555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𝐾𝑊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E0DA0E4-1EB9-EF43-BD3F-8D731060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870" y="2974412"/>
                <a:ext cx="873829" cy="555473"/>
              </a:xfrm>
              <a:prstGeom prst="rect">
                <a:avLst/>
              </a:prstGeom>
              <a:blipFill>
                <a:blip r:embed="rId6"/>
                <a:stretch>
                  <a:fillRect l="-5714" r="-428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B0DF1F00-472E-564F-8085-D5DC0C74F87F}"/>
              </a:ext>
            </a:extLst>
          </p:cNvPr>
          <p:cNvSpPr txBox="1"/>
          <p:nvPr/>
        </p:nvSpPr>
        <p:spPr>
          <a:xfrm>
            <a:off x="4870277" y="1848080"/>
            <a:ext cx="21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Phonon frequency: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8ED17A3-0022-5548-86D7-FED96B94DC11}"/>
              </a:ext>
            </a:extLst>
          </p:cNvPr>
          <p:cNvSpPr txBox="1"/>
          <p:nvPr/>
        </p:nvSpPr>
        <p:spPr>
          <a:xfrm>
            <a:off x="4812159" y="2651246"/>
            <a:ext cx="288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The dimensionless EPC constant: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247DF7-7BD6-4A4D-ADCF-16082CCFFA32}"/>
                  </a:ext>
                </a:extLst>
              </p:cNvPr>
              <p:cNvSpPr txBox="1"/>
              <p:nvPr/>
            </p:nvSpPr>
            <p:spPr>
              <a:xfrm>
                <a:off x="5270467" y="3702336"/>
                <a:ext cx="2710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band width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247DF7-7BD6-4A4D-ADCF-16082CCF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467" y="3702336"/>
                <a:ext cx="2710935" cy="276999"/>
              </a:xfrm>
              <a:prstGeom prst="rect">
                <a:avLst/>
              </a:prstGeom>
              <a:blipFill>
                <a:blip r:embed="rId7"/>
                <a:stretch>
                  <a:fillRect l="-5607" t="-26087" b="-4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E93B1E73-8A51-2841-936E-1CC0ED64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013F7A-3734-CE48-8DDB-2EF96804C3B6}"/>
              </a:ext>
            </a:extLst>
          </p:cNvPr>
          <p:cNvSpPr txBox="1"/>
          <p:nvPr/>
        </p:nvSpPr>
        <p:spPr>
          <a:xfrm>
            <a:off x="851599" y="5181546"/>
            <a:ext cx="540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Palatino Linotype" panose="02040502050505030304" pitchFamily="18" charset="0"/>
              </a:rPr>
              <a:t>The model can be regarded as an approximate realistic model of CuO</a:t>
            </a:r>
            <a:r>
              <a:rPr kumimoji="1" lang="en-US" altLang="zh-CN" b="1" baseline="-25000" dirty="0">
                <a:latin typeface="Palatino Linotype" panose="02040502050505030304" pitchFamily="18" charset="0"/>
              </a:rPr>
              <a:t>2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plane.</a:t>
            </a:r>
            <a:endParaRPr kumimoji="1" lang="zh-CN" alt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94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8FD9D7-4312-334F-B0B1-84D827F67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972" y="1253331"/>
                <a:ext cx="609931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sz="2000" dirty="0"/>
                  <a:t>At anti-adiabatic limit (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→+∞)</m:t>
                    </m:r>
                  </m:oMath>
                </a14:m>
                <a:r>
                  <a:rPr kumimoji="1" lang="en-US" altLang="zh-CN" sz="2000" dirty="0"/>
                  <a:t>, the effective electronic interaction mediated by phonons becomes instantaneous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8FD9D7-4312-334F-B0B1-84D827F67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972" y="1253331"/>
                <a:ext cx="6099315" cy="4351338"/>
              </a:xfrm>
              <a:blipFill>
                <a:blip r:embed="rId2"/>
                <a:stretch>
                  <a:fillRect l="-1040" t="-4070" r="-1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D8FD7782-3374-A64D-A313-122538C7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Su</a:t>
            </a:r>
            <a:r>
              <a:rPr kumimoji="1" lang="en-US" altLang="zh-CN" dirty="0"/>
              <a:t>-Schrieffer-</a:t>
            </a:r>
            <a:r>
              <a:rPr kumimoji="1" lang="en-US" altLang="zh-CN" dirty="0" err="1"/>
              <a:t>Heeger</a:t>
            </a:r>
            <a:r>
              <a:rPr kumimoji="1" lang="en-US" altLang="zh-CN" dirty="0"/>
              <a:t>(SSH)-Hubbard 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C1FDB7-B97B-074D-A2CB-ED3B2DA398B1}"/>
                  </a:ext>
                </a:extLst>
              </p:cNvPr>
              <p:cNvSpPr txBox="1"/>
              <p:nvPr/>
            </p:nvSpPr>
            <p:spPr>
              <a:xfrm>
                <a:off x="5132361" y="3801901"/>
                <a:ext cx="8366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C1FDB7-B97B-074D-A2CB-ED3B2DA39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61" y="3801901"/>
                <a:ext cx="836639" cy="553998"/>
              </a:xfrm>
              <a:prstGeom prst="rect">
                <a:avLst/>
              </a:prstGeom>
              <a:blipFill>
                <a:blip r:embed="rId3"/>
                <a:stretch>
                  <a:fillRect l="-9091" r="-151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091C437-F11A-C241-92C3-34E0DD042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2"/>
          <a:stretch/>
        </p:blipFill>
        <p:spPr>
          <a:xfrm>
            <a:off x="6719220" y="1104937"/>
            <a:ext cx="5032513" cy="3678466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EDB4B25-4C22-AE45-A930-AB5B6384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B8F6F-465D-8A44-AE36-13529B4E572B}"/>
              </a:ext>
            </a:extLst>
          </p:cNvPr>
          <p:cNvSpPr txBox="1"/>
          <p:nvPr/>
        </p:nvSpPr>
        <p:spPr>
          <a:xfrm>
            <a:off x="982133" y="4851400"/>
            <a:ext cx="404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kumimoji="1" lang="en-US" altLang="zh-CN" i="1" dirty="0">
                <a:latin typeface="Palatino Linotype" panose="02040502050505030304" pitchFamily="18" charset="0"/>
              </a:rPr>
              <a:t>J</a:t>
            </a:r>
            <a:r>
              <a:rPr kumimoji="1" lang="en-US" altLang="zh-CN" dirty="0">
                <a:latin typeface="Palatino Linotype" panose="02040502050505030304" pitchFamily="18" charset="0"/>
              </a:rPr>
              <a:t>-term favors on-site pairing and on-bond pairing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on-site Coulomb repulsion will suppress the on-site pairing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D62AC30-5D60-CA4D-A877-A3CA3E199711}"/>
                  </a:ext>
                </a:extLst>
              </p:cNvPr>
              <p:cNvSpPr txBox="1"/>
              <p:nvPr/>
            </p:nvSpPr>
            <p:spPr>
              <a:xfrm>
                <a:off x="6850956" y="5145440"/>
                <a:ext cx="4358911" cy="923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 Linotype" panose="02040502050505030304" pitchFamily="18" charset="0"/>
                  </a:rPr>
                  <a:t>We focus on the model parameter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(with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), at doping level concentration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=0.125</m:t>
                    </m:r>
                  </m:oMath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D62AC30-5D60-CA4D-A877-A3CA3E199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56" y="5145440"/>
                <a:ext cx="4358911" cy="923330"/>
              </a:xfrm>
              <a:prstGeom prst="rect">
                <a:avLst/>
              </a:prstGeom>
              <a:blipFill>
                <a:blip r:embed="rId5"/>
                <a:stretch>
                  <a:fillRect l="-865" t="-1316" b="-657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7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D3A02-9E06-3047-96AE-16BF6C95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7E45BD-2276-E24E-B07E-F24EFA87EFBB}"/>
              </a:ext>
            </a:extLst>
          </p:cNvPr>
          <p:cNvSpPr txBox="1"/>
          <p:nvPr/>
        </p:nvSpPr>
        <p:spPr>
          <a:xfrm>
            <a:off x="427383" y="1590261"/>
            <a:ext cx="60926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Density matrix renormalization group (DMRG)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       </a:t>
            </a:r>
            <a:r>
              <a:rPr kumimoji="1" lang="en-US" altLang="zh-CN" i="1" dirty="0">
                <a:latin typeface="Palatino Linotype" panose="02040502050505030304" pitchFamily="18" charset="0"/>
              </a:rPr>
              <a:t>[White, S. R., 1992, Phys. Rev. Lett. 69, 2863. ]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Phonon </a:t>
            </a:r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pseudo-sites are introduced to reduce calculation costs.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       </a:t>
            </a:r>
            <a:r>
              <a:rPr kumimoji="1" lang="en-US" altLang="zh-CN" i="1" dirty="0">
                <a:latin typeface="Palatino" pitchFamily="2" charset="0"/>
                <a:ea typeface="Palatino" pitchFamily="2" charset="0"/>
              </a:rPr>
              <a:t>[Eric </a:t>
            </a:r>
            <a:r>
              <a:rPr kumimoji="1" lang="en-US" altLang="zh-CN" i="1" dirty="0" err="1">
                <a:latin typeface="Palatino" pitchFamily="2" charset="0"/>
                <a:ea typeface="Palatino" pitchFamily="2" charset="0"/>
              </a:rPr>
              <a:t>Jeckelmann</a:t>
            </a:r>
            <a:r>
              <a:rPr kumimoji="1" lang="en-US" altLang="zh-CN" i="1" dirty="0">
                <a:latin typeface="Palatino" pitchFamily="2" charset="0"/>
                <a:ea typeface="Palatino" pitchFamily="2" charset="0"/>
              </a:rPr>
              <a:t> and Steven R. White, 1998, Phys. Rev. B 57, 6376 ]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Perturbation as in single site algorithms is indispensable since hopping and interaction is actually very long range in DMRG [</a:t>
            </a:r>
            <a:r>
              <a:rPr kumimoji="1" lang="en-US" altLang="zh-CN" i="1" dirty="0">
                <a:latin typeface="Palatino Linotype" panose="02040502050505030304" pitchFamily="18" charset="0"/>
              </a:rPr>
              <a:t>White, S. R., 2005, Phys. Rev. B 72, 180403(R) ]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We also keep two site update to gain the precisions.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Large scale parallel technique(OpenMP &amp; MPI) are adopted to accelerate the calculation.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C0692D-34B9-CB4D-85E0-2D659F0B37FC}"/>
              </a:ext>
            </a:extLst>
          </p:cNvPr>
          <p:cNvGrpSpPr/>
          <p:nvPr/>
        </p:nvGrpSpPr>
        <p:grpSpPr>
          <a:xfrm>
            <a:off x="7317707" y="1113183"/>
            <a:ext cx="3703899" cy="3950201"/>
            <a:chOff x="7367403" y="1212574"/>
            <a:chExt cx="3703899" cy="395020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AE6359D-B928-A841-8F68-E222710A3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11" t="6375" r="2943" b="33517"/>
            <a:stretch/>
          </p:blipFill>
          <p:spPr>
            <a:xfrm>
              <a:off x="7367403" y="1212574"/>
              <a:ext cx="3703899" cy="3524198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DBACC833-D317-624D-B170-0000A0FDB4ED}"/>
                </a:ext>
              </a:extLst>
            </p:cNvPr>
            <p:cNvCxnSpPr>
              <a:cxnSpLocks/>
            </p:cNvCxnSpPr>
            <p:nvPr/>
          </p:nvCxnSpPr>
          <p:spPr>
            <a:xfrm>
              <a:off x="7530453" y="1346475"/>
              <a:ext cx="0" cy="3672715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D47841B0-9330-6E47-8C01-C0D20DC9A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896" y="1490060"/>
              <a:ext cx="370294" cy="338554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CF7410D-5FA4-4346-AEB3-BB491558F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3190" y="1512731"/>
              <a:ext cx="340336" cy="881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AAD5809A-FDD2-6A42-821C-59FC71E8A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5632" y="1633643"/>
              <a:ext cx="164725" cy="559219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15E2F7F8-D301-174B-897B-A537B75EC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7826" y="2374494"/>
              <a:ext cx="340336" cy="881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DB6DDCFB-1591-9C4E-934E-680CAFD14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5632" y="2542403"/>
              <a:ext cx="164725" cy="559219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8E384E80-C5C2-A64B-948F-54D30D916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2504" y="3358062"/>
              <a:ext cx="340336" cy="881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C0FAEEA7-F245-AE41-9D98-111049577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995" y="3517155"/>
              <a:ext cx="164725" cy="559219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380AFCD7-8EAA-824E-8F0D-D1087CB62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7826" y="4337222"/>
              <a:ext cx="340336" cy="881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A91DB8CE-C90C-F540-B8BD-5D896FF1E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3525" y="1490061"/>
              <a:ext cx="316615" cy="262928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C8BDD9A5-5638-1144-B9BF-83EEE8B93B16}"/>
                </a:ext>
              </a:extLst>
            </p:cNvPr>
            <p:cNvCxnSpPr>
              <a:cxnSpLocks/>
            </p:cNvCxnSpPr>
            <p:nvPr/>
          </p:nvCxnSpPr>
          <p:spPr>
            <a:xfrm>
              <a:off x="8861749" y="1490060"/>
              <a:ext cx="0" cy="3672715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CED93F-736B-5F45-A868-B73842C14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7" t="71578" r="38445" b="19905"/>
          <a:stretch/>
        </p:blipFill>
        <p:spPr>
          <a:xfrm>
            <a:off x="9644218" y="5213661"/>
            <a:ext cx="1404396" cy="58419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038F62-9B91-5A49-9D68-9ECB53C667F0}"/>
              </a:ext>
            </a:extLst>
          </p:cNvPr>
          <p:cNvSpPr txBox="1"/>
          <p:nvPr/>
        </p:nvSpPr>
        <p:spPr>
          <a:xfrm>
            <a:off x="7317707" y="5360815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Phonon pseudo-site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0E826CF4-A320-024D-8404-153B2D76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53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6DAD7-D795-724C-92C0-CE1C2CC1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Results: SSH-Hubbard model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DD6E5A0-EBB2-1E4B-8DC8-ED5EECFAF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940" y="1118006"/>
            <a:ext cx="4912352" cy="154919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748147A-7404-CB48-834D-566CF9C1AFB3}"/>
                  </a:ext>
                </a:extLst>
              </p:cNvPr>
              <p:cNvSpPr txBox="1"/>
              <p:nvPr/>
            </p:nvSpPr>
            <p:spPr>
              <a:xfrm>
                <a:off x="163585" y="1033807"/>
                <a:ext cx="5965475" cy="5202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wave length of charge density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, so-called half-filled stripe state.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wave(CDW),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increasing, indicating a charge gapless state.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superconductivity is characterized by spin singlet pair correlations on bonds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(0)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r>
                  <a:rPr kumimoji="1" lang="en-US" altLang="zh-CN" dirty="0">
                    <a:latin typeface="Palatino Linotype" panose="02040502050505030304" pitchFamily="18" charset="0"/>
                  </a:rPr>
                  <a:t>      Pairing symmetry </a:t>
                </a:r>
              </a:p>
              <a:p>
                <a:r>
                  <a:rPr kumimoji="1" lang="en-US" altLang="zh-CN" dirty="0">
                    <a:latin typeface="Palatino Linotype" panose="02040502050505030304" pitchFamily="18" charset="0"/>
                  </a:rPr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has different sign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r>
                  <a:rPr kumimoji="1" lang="en-US" altLang="zh-CN" dirty="0">
                    <a:latin typeface="Palatino Linotype" panose="02040502050505030304" pitchFamily="18" charset="0"/>
                  </a:rPr>
                  <a:t>      </a:t>
                </a:r>
                <a:r>
                  <a:rPr kumimoji="1" lang="en-US" altLang="zh-CN" dirty="0">
                    <a:latin typeface="Palatino Linotype" panose="02040502050505030304" pitchFamily="18" charset="0"/>
                    <a:sym typeface="Wingdings" pitchFamily="2" charset="2"/>
                  </a:rPr>
                  <a:t> d-wave pairing</a:t>
                </a: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Pair correlations decay in a polynomial form,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1.61, inferring a divergent superconductor susceptibility.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states also have spin gaps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=3.32</m:t>
                    </m:r>
                  </m:oMath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748147A-7404-CB48-834D-566CF9C1A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5" y="1033807"/>
                <a:ext cx="5965475" cy="5202578"/>
              </a:xfrm>
              <a:prstGeom prst="rect">
                <a:avLst/>
              </a:prstGeom>
              <a:blipFill>
                <a:blip r:embed="rId3"/>
                <a:stretch>
                  <a:fillRect l="-425" t="-487" r="-1699" b="-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13D9D3AE-911C-004A-B349-0A6560D63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40" y="2667199"/>
            <a:ext cx="2432400" cy="18794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691294-3DEC-3940-BF4E-1DFF3DBC190E}"/>
              </a:ext>
            </a:extLst>
          </p:cNvPr>
          <p:cNvCxnSpPr>
            <a:cxnSpLocks/>
          </p:cNvCxnSpPr>
          <p:nvPr/>
        </p:nvCxnSpPr>
        <p:spPr>
          <a:xfrm>
            <a:off x="11458014" y="1285546"/>
            <a:ext cx="0" cy="877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0A19892C-BCA5-674B-9CA6-B6AABD313340}"/>
              </a:ext>
            </a:extLst>
          </p:cNvPr>
          <p:cNvCxnSpPr/>
          <p:nvPr/>
        </p:nvCxnSpPr>
        <p:spPr>
          <a:xfrm>
            <a:off x="10111563" y="1285750"/>
            <a:ext cx="1376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031138CC-3256-CD4C-94E7-BBAA22803D19}"/>
              </a:ext>
            </a:extLst>
          </p:cNvPr>
          <p:cNvCxnSpPr>
            <a:cxnSpLocks/>
          </p:cNvCxnSpPr>
          <p:nvPr/>
        </p:nvCxnSpPr>
        <p:spPr>
          <a:xfrm>
            <a:off x="10111563" y="2162938"/>
            <a:ext cx="14225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71A9AA4-4C05-3D4F-84AE-688AB50341EF}"/>
                  </a:ext>
                </a:extLst>
              </p:cNvPr>
              <p:cNvSpPr txBox="1"/>
              <p:nvPr/>
            </p:nvSpPr>
            <p:spPr>
              <a:xfrm>
                <a:off x="11486273" y="1612078"/>
                <a:ext cx="33547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𝑐𝑑𝑤</m:t>
                          </m:r>
                        </m:sub>
                      </m:sSub>
                    </m:oMath>
                  </m:oMathPara>
                </a14:m>
                <a:endParaRPr kumimoji="1" lang="zh-CN" altLang="en-US" sz="11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71A9AA4-4C05-3D4F-84AE-688AB5034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73" y="1612078"/>
                <a:ext cx="335476" cy="169277"/>
              </a:xfrm>
              <a:prstGeom prst="rect">
                <a:avLst/>
              </a:prstGeom>
              <a:blipFill>
                <a:blip r:embed="rId5"/>
                <a:stretch>
                  <a:fillRect l="-7407" r="-370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F3F63BD6-BCBC-0A48-9DB6-C9585B290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926" y="2692601"/>
            <a:ext cx="2574341" cy="18794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BC6766A-CB0E-7E41-A1C8-69FAFA5D5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407" y="4445944"/>
            <a:ext cx="2432400" cy="1804398"/>
          </a:xfrm>
          <a:prstGeom prst="rect">
            <a:avLst/>
          </a:prstGeom>
        </p:spPr>
      </p:pic>
      <p:sp>
        <p:nvSpPr>
          <p:cNvPr id="31" name="灯片编号占位符 30">
            <a:extLst>
              <a:ext uri="{FF2B5EF4-FFF2-40B4-BE49-F238E27FC236}">
                <a16:creationId xmlns:a16="http://schemas.microsoft.com/office/drawing/2014/main" id="{3F359065-6660-3F40-8B8A-2B726CAB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4671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>
            <a:latin typeface="Palatino Linotype" panose="0204050205050503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6F6E02EC-CF9D-7341-8749-3CDECDFFFEBF}" vid="{7A578577-2BE9-674B-9AD0-F7A360242EB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6743</TotalTime>
  <Words>1098</Words>
  <Application>Microsoft Macintosh PowerPoint</Application>
  <PresentationFormat>Widescreen</PresentationFormat>
  <Paragraphs>122</Paragraphs>
  <Slides>15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等线</vt:lpstr>
      <vt:lpstr>Heiti SC Medium</vt:lpstr>
      <vt:lpstr>Proxima Nova</vt:lpstr>
      <vt:lpstr>SimHei</vt:lpstr>
      <vt:lpstr>Arial</vt:lpstr>
      <vt:lpstr>Cambria Math</vt:lpstr>
      <vt:lpstr>Century Gothic</vt:lpstr>
      <vt:lpstr>Palatino</vt:lpstr>
      <vt:lpstr>Palatino Linotype</vt:lpstr>
      <vt:lpstr>Times New Roman</vt:lpstr>
      <vt:lpstr>Wingdings</vt:lpstr>
      <vt:lpstr>Office 主题​​</vt:lpstr>
      <vt:lpstr>DMRG study of superconductivity of Hubbard model with electron-phonon interaction</vt:lpstr>
      <vt:lpstr>Introduction</vt:lpstr>
      <vt:lpstr>Extra terms beyond the Hubbard</vt:lpstr>
      <vt:lpstr>Electron-Phonon Coupling(EPC)</vt:lpstr>
      <vt:lpstr>Electron-Phonon Coupling(EPC)</vt:lpstr>
      <vt:lpstr>Su-Schrieffer-Heeger(SSH)-Hubbard model</vt:lpstr>
      <vt:lpstr>Su-Schrieffer-Heeger(SSH)-Hubbard model</vt:lpstr>
      <vt:lpstr>Algorithm</vt:lpstr>
      <vt:lpstr>Results: SSH-Hubbard model</vt:lpstr>
      <vt:lpstr>PowerPoint Presentation</vt:lpstr>
      <vt:lpstr>Holstein-Hubbard model</vt:lpstr>
      <vt:lpstr>Results: Holstein-Hubbard Model</vt:lpstr>
      <vt:lpstr>Su-Schrieffer-Heeger(SSH)-Hubbard model</vt:lpstr>
      <vt:lpstr>Results: SSH-Hubbard model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DMRG study of superconductivity of Hubbard model with electron-phonon interaction</dc:title>
  <dc:creator>王 昊昕</dc:creator>
  <cp:lastModifiedBy>王 昊昕</cp:lastModifiedBy>
  <cp:revision>13</cp:revision>
  <dcterms:created xsi:type="dcterms:W3CDTF">2022-02-26T13:04:23Z</dcterms:created>
  <dcterms:modified xsi:type="dcterms:W3CDTF">2022-07-12T01:47:47Z</dcterms:modified>
</cp:coreProperties>
</file>